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0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118" d="100"/>
          <a:sy n="118" d="100"/>
        </p:scale>
        <p:origin x="-31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Gluhova" userId="4a97f33f9cf0c9e3" providerId="LiveId" clId="{48574A3F-9EBA-4F88-A5A1-779653DF7775}"/>
    <pc:docChg chg="undo custSel addSld delSld modSld">
      <pc:chgData name="Maria Gluhova" userId="4a97f33f9cf0c9e3" providerId="LiveId" clId="{48574A3F-9EBA-4F88-A5A1-779653DF7775}" dt="2025-06-22T17:54:01.026" v="143" actId="27918"/>
      <pc:docMkLst>
        <pc:docMk/>
      </pc:docMkLst>
      <pc:sldChg chg="modSp mod">
        <pc:chgData name="Maria Gluhova" userId="4a97f33f9cf0c9e3" providerId="LiveId" clId="{48574A3F-9EBA-4F88-A5A1-779653DF7775}" dt="2025-06-22T17:47:19.518" v="112" actId="14100"/>
        <pc:sldMkLst>
          <pc:docMk/>
          <pc:sldMk cId="3315775127" sldId="256"/>
        </pc:sldMkLst>
        <pc:spChg chg="mod">
          <ac:chgData name="Maria Gluhova" userId="4a97f33f9cf0c9e3" providerId="LiveId" clId="{48574A3F-9EBA-4F88-A5A1-779653DF7775}" dt="2025-06-22T17:47:19.518" v="112" actId="14100"/>
          <ac:spMkLst>
            <pc:docMk/>
            <pc:sldMk cId="3315775127" sldId="256"/>
            <ac:spMk id="2" creationId="{DB0E6114-1B01-2E52-4961-3A87AC944408}"/>
          </ac:spMkLst>
        </pc:spChg>
        <pc:spChg chg="mod">
          <ac:chgData name="Maria Gluhova" userId="4a97f33f9cf0c9e3" providerId="LiveId" clId="{48574A3F-9EBA-4F88-A5A1-779653DF7775}" dt="2025-06-22T17:47:09.843" v="110" actId="113"/>
          <ac:spMkLst>
            <pc:docMk/>
            <pc:sldMk cId="3315775127" sldId="256"/>
            <ac:spMk id="3" creationId="{58465B9F-572F-66D4-84EC-5C76F48875A7}"/>
          </ac:spMkLst>
        </pc:spChg>
      </pc:sldChg>
      <pc:sldChg chg="addSp delSp modSp mod">
        <pc:chgData name="Maria Gluhova" userId="4a97f33f9cf0c9e3" providerId="LiveId" clId="{48574A3F-9EBA-4F88-A5A1-779653DF7775}" dt="2025-06-22T17:34:09.891" v="38" actId="1076"/>
        <pc:sldMkLst>
          <pc:docMk/>
          <pc:sldMk cId="3729737134" sldId="257"/>
        </pc:sldMkLst>
        <pc:spChg chg="del">
          <ac:chgData name="Maria Gluhova" userId="4a97f33f9cf0c9e3" providerId="LiveId" clId="{48574A3F-9EBA-4F88-A5A1-779653DF7775}" dt="2025-06-22T17:32:53.429" v="21" actId="478"/>
          <ac:spMkLst>
            <pc:docMk/>
            <pc:sldMk cId="3729737134" sldId="257"/>
            <ac:spMk id="3" creationId="{1F71DBD2-283B-5B2F-9D6A-9A31A26E99C8}"/>
          </ac:spMkLst>
        </pc:spChg>
        <pc:graphicFrameChg chg="mod">
          <ac:chgData name="Maria Gluhova" userId="4a97f33f9cf0c9e3" providerId="LiveId" clId="{48574A3F-9EBA-4F88-A5A1-779653DF7775}" dt="2025-06-22T17:34:00.947" v="37"/>
          <ac:graphicFrameMkLst>
            <pc:docMk/>
            <pc:sldMk cId="3729737134" sldId="257"/>
            <ac:graphicFrameMk id="2" creationId="{F10D7AC9-07E7-4749-2F06-F6354ADDB9CA}"/>
          </ac:graphicFrameMkLst>
        </pc:graphicFrameChg>
        <pc:graphicFrameChg chg="add mod">
          <ac:chgData name="Maria Gluhova" userId="4a97f33f9cf0c9e3" providerId="LiveId" clId="{48574A3F-9EBA-4F88-A5A1-779653DF7775}" dt="2025-06-22T17:34:09.891" v="38" actId="1076"/>
          <ac:graphicFrameMkLst>
            <pc:docMk/>
            <pc:sldMk cId="3729737134" sldId="257"/>
            <ac:graphicFrameMk id="4" creationId="{D2E0ED38-ADBE-86F0-D2E0-8848A94E547A}"/>
          </ac:graphicFrameMkLst>
        </pc:graphicFrameChg>
      </pc:sldChg>
      <pc:sldChg chg="del">
        <pc:chgData name="Maria Gluhova" userId="4a97f33f9cf0c9e3" providerId="LiveId" clId="{48574A3F-9EBA-4F88-A5A1-779653DF7775}" dt="2025-06-22T17:46:45.372" v="108" actId="47"/>
        <pc:sldMkLst>
          <pc:docMk/>
          <pc:sldMk cId="3450949464" sldId="258"/>
        </pc:sldMkLst>
      </pc:sldChg>
      <pc:sldChg chg="addSp delSp modSp new del mod">
        <pc:chgData name="Maria Gluhova" userId="4a97f33f9cf0c9e3" providerId="LiveId" clId="{48574A3F-9EBA-4F88-A5A1-779653DF7775}" dt="2025-06-22T17:33:02.965" v="24" actId="47"/>
        <pc:sldMkLst>
          <pc:docMk/>
          <pc:sldMk cId="307734968" sldId="259"/>
        </pc:sldMkLst>
        <pc:graphicFrameChg chg="add del mod">
          <ac:chgData name="Maria Gluhova" userId="4a97f33f9cf0c9e3" providerId="LiveId" clId="{48574A3F-9EBA-4F88-A5A1-779653DF7775}" dt="2025-06-22T17:32:47.530" v="19" actId="21"/>
          <ac:graphicFrameMkLst>
            <pc:docMk/>
            <pc:sldMk cId="307734968" sldId="259"/>
            <ac:graphicFrameMk id="2" creationId="{D2E0ED38-ADBE-86F0-D2E0-8848A94E547A}"/>
          </ac:graphicFrameMkLst>
        </pc:graphicFrameChg>
      </pc:sldChg>
      <pc:sldChg chg="addSp modSp new mod">
        <pc:chgData name="Maria Gluhova" userId="4a97f33f9cf0c9e3" providerId="LiveId" clId="{48574A3F-9EBA-4F88-A5A1-779653DF7775}" dt="2025-06-22T17:44:55.002" v="94" actId="1076"/>
        <pc:sldMkLst>
          <pc:docMk/>
          <pc:sldMk cId="1595850994" sldId="260"/>
        </pc:sldMkLst>
        <pc:graphicFrameChg chg="add mod">
          <ac:chgData name="Maria Gluhova" userId="4a97f33f9cf0c9e3" providerId="LiveId" clId="{48574A3F-9EBA-4F88-A5A1-779653DF7775}" dt="2025-06-22T17:44:55.002" v="94" actId="1076"/>
          <ac:graphicFrameMkLst>
            <pc:docMk/>
            <pc:sldMk cId="1595850994" sldId="260"/>
            <ac:graphicFrameMk id="2" creationId="{2429B48C-2625-2715-B12A-984F4D9E1C59}"/>
          </ac:graphicFrameMkLst>
        </pc:graphicFrameChg>
      </pc:sldChg>
      <pc:sldChg chg="addSp delSp modSp new mod">
        <pc:chgData name="Maria Gluhova" userId="4a97f33f9cf0c9e3" providerId="LiveId" clId="{48574A3F-9EBA-4F88-A5A1-779653DF7775}" dt="2025-06-22T17:45:40.141" v="102" actId="1076"/>
        <pc:sldMkLst>
          <pc:docMk/>
          <pc:sldMk cId="3240225196" sldId="261"/>
        </pc:sldMkLst>
        <pc:graphicFrameChg chg="add del mod">
          <ac:chgData name="Maria Gluhova" userId="4a97f33f9cf0c9e3" providerId="LiveId" clId="{48574A3F-9EBA-4F88-A5A1-779653DF7775}" dt="2025-06-22T17:45:16.698" v="96" actId="478"/>
          <ac:graphicFrameMkLst>
            <pc:docMk/>
            <pc:sldMk cId="3240225196" sldId="261"/>
            <ac:graphicFrameMk id="2" creationId="{377FBE27-8C46-C936-6FDD-AFBF8A3B89B8}"/>
          </ac:graphicFrameMkLst>
        </pc:graphicFrameChg>
        <pc:graphicFrameChg chg="add mod">
          <ac:chgData name="Maria Gluhova" userId="4a97f33f9cf0c9e3" providerId="LiveId" clId="{48574A3F-9EBA-4F88-A5A1-779653DF7775}" dt="2025-06-22T17:45:23.755" v="98" actId="1076"/>
          <ac:graphicFrameMkLst>
            <pc:docMk/>
            <pc:sldMk cId="3240225196" sldId="261"/>
            <ac:graphicFrameMk id="3" creationId="{116148FC-9DD0-507E-8C86-4C90F6B97F18}"/>
          </ac:graphicFrameMkLst>
        </pc:graphicFrameChg>
        <pc:graphicFrameChg chg="add mod">
          <ac:chgData name="Maria Gluhova" userId="4a97f33f9cf0c9e3" providerId="LiveId" clId="{48574A3F-9EBA-4F88-A5A1-779653DF7775}" dt="2025-06-22T17:45:40.141" v="102" actId="1076"/>
          <ac:graphicFrameMkLst>
            <pc:docMk/>
            <pc:sldMk cId="3240225196" sldId="261"/>
            <ac:graphicFrameMk id="4" creationId="{8E0042C1-0670-C036-D126-724B0F6000A2}"/>
          </ac:graphicFrameMkLst>
        </pc:graphicFrameChg>
      </pc:sldChg>
      <pc:sldChg chg="addSp delSp modSp new del mod">
        <pc:chgData name="Maria Gluhova" userId="4a97f33f9cf0c9e3" providerId="LiveId" clId="{48574A3F-9EBA-4F88-A5A1-779653DF7775}" dt="2025-06-22T17:46:10.474" v="107" actId="47"/>
        <pc:sldMkLst>
          <pc:docMk/>
          <pc:sldMk cId="63771967" sldId="262"/>
        </pc:sldMkLst>
        <pc:graphicFrameChg chg="add del mod">
          <ac:chgData name="Maria Gluhova" userId="4a97f33f9cf0c9e3" providerId="LiveId" clId="{48574A3F-9EBA-4F88-A5A1-779653DF7775}" dt="2025-06-22T17:45:28.965" v="99" actId="21"/>
          <ac:graphicFrameMkLst>
            <pc:docMk/>
            <pc:sldMk cId="63771967" sldId="262"/>
            <ac:graphicFrameMk id="2" creationId="{8E0042C1-0670-C036-D126-724B0F6000A2}"/>
          </ac:graphicFrameMkLst>
        </pc:graphicFrameChg>
        <pc:graphicFrameChg chg="add del mod">
          <ac:chgData name="Maria Gluhova" userId="4a97f33f9cf0c9e3" providerId="LiveId" clId="{48574A3F-9EBA-4F88-A5A1-779653DF7775}" dt="2025-06-22T17:46:03.203" v="104" actId="21"/>
          <ac:graphicFrameMkLst>
            <pc:docMk/>
            <pc:sldMk cId="63771967" sldId="262"/>
            <ac:graphicFrameMk id="3" creationId="{749C9046-56EA-0D95-F97D-514242EE7971}"/>
          </ac:graphicFrameMkLst>
        </pc:graphicFrameChg>
      </pc:sldChg>
      <pc:sldChg chg="addSp modSp new mod">
        <pc:chgData name="Maria Gluhova" userId="4a97f33f9cf0c9e3" providerId="LiveId" clId="{48574A3F-9EBA-4F88-A5A1-779653DF7775}" dt="2025-06-22T17:42:49.918" v="93" actId="14100"/>
        <pc:sldMkLst>
          <pc:docMk/>
          <pc:sldMk cId="1305475357" sldId="263"/>
        </pc:sldMkLst>
        <pc:graphicFrameChg chg="add mod">
          <ac:chgData name="Maria Gluhova" userId="4a97f33f9cf0c9e3" providerId="LiveId" clId="{48574A3F-9EBA-4F88-A5A1-779653DF7775}" dt="2025-06-22T17:42:40.575" v="90" actId="1076"/>
          <ac:graphicFrameMkLst>
            <pc:docMk/>
            <pc:sldMk cId="1305475357" sldId="263"/>
            <ac:graphicFrameMk id="2" creationId="{6BEB37AE-8B0D-BB02-EAD7-D9CD2C6EF661}"/>
          </ac:graphicFrameMkLst>
        </pc:graphicFrameChg>
        <pc:graphicFrameChg chg="add mod">
          <ac:chgData name="Maria Gluhova" userId="4a97f33f9cf0c9e3" providerId="LiveId" clId="{48574A3F-9EBA-4F88-A5A1-779653DF7775}" dt="2025-06-22T17:42:49.918" v="93" actId="14100"/>
          <ac:graphicFrameMkLst>
            <pc:docMk/>
            <pc:sldMk cId="1305475357" sldId="263"/>
            <ac:graphicFrameMk id="3" creationId="{75C9B4D2-0FC0-9BFE-D8BD-69CB506AADA6}"/>
          </ac:graphicFrameMkLst>
        </pc:graphicFrameChg>
      </pc:sldChg>
      <pc:sldChg chg="addSp delSp modSp add mod">
        <pc:chgData name="Maria Gluhova" userId="4a97f33f9cf0c9e3" providerId="LiveId" clId="{48574A3F-9EBA-4F88-A5A1-779653DF7775}" dt="2025-06-22T17:46:08.900" v="106" actId="1076"/>
        <pc:sldMkLst>
          <pc:docMk/>
          <pc:sldMk cId="346731319" sldId="264"/>
        </pc:sldMkLst>
        <pc:graphicFrameChg chg="del">
          <ac:chgData name="Maria Gluhova" userId="4a97f33f9cf0c9e3" providerId="LiveId" clId="{48574A3F-9EBA-4F88-A5A1-779653DF7775}" dt="2025-06-22T17:45:58.569" v="103" actId="478"/>
          <ac:graphicFrameMkLst>
            <pc:docMk/>
            <pc:sldMk cId="346731319" sldId="264"/>
            <ac:graphicFrameMk id="3" creationId="{2E297B15-86EC-4912-8AEE-F9DEC5113CDE}"/>
          </ac:graphicFrameMkLst>
        </pc:graphicFrameChg>
        <pc:graphicFrameChg chg="add mod">
          <ac:chgData name="Maria Gluhova" userId="4a97f33f9cf0c9e3" providerId="LiveId" clId="{48574A3F-9EBA-4F88-A5A1-779653DF7775}" dt="2025-06-22T17:46:08.900" v="106" actId="1076"/>
          <ac:graphicFrameMkLst>
            <pc:docMk/>
            <pc:sldMk cId="346731319" sldId="264"/>
            <ac:graphicFrameMk id="4" creationId="{749C9046-56EA-0D95-F97D-514242EE7971}"/>
          </ac:graphicFrameMkLst>
        </pc:graphicFrameChg>
      </pc:sldChg>
      <pc:sldChg chg="addSp modSp new mod">
        <pc:chgData name="Maria Gluhova" userId="4a97f33f9cf0c9e3" providerId="LiveId" clId="{48574A3F-9EBA-4F88-A5A1-779653DF7775}" dt="2025-06-22T17:54:01.026" v="143" actId="27918"/>
        <pc:sldMkLst>
          <pc:docMk/>
          <pc:sldMk cId="304973341" sldId="265"/>
        </pc:sldMkLst>
        <pc:spChg chg="add mod">
          <ac:chgData name="Maria Gluhova" userId="4a97f33f9cf0c9e3" providerId="LiveId" clId="{48574A3F-9EBA-4F88-A5A1-779653DF7775}" dt="2025-06-22T17:52:46.595" v="137" actId="255"/>
          <ac:spMkLst>
            <pc:docMk/>
            <pc:sldMk cId="304973341" sldId="265"/>
            <ac:spMk id="3" creationId="{20CBFD6A-53F4-90C0-8CB3-D5DB3B0E2242}"/>
          </ac:spMkLst>
        </pc:spChg>
        <pc:graphicFrameChg chg="add mod">
          <ac:chgData name="Maria Gluhova" userId="4a97f33f9cf0c9e3" providerId="LiveId" clId="{48574A3F-9EBA-4F88-A5A1-779653DF7775}" dt="2025-06-22T17:52:53.328" v="139" actId="14100"/>
          <ac:graphicFrameMkLst>
            <pc:docMk/>
            <pc:sldMk cId="304973341" sldId="265"/>
            <ac:graphicFrameMk id="2" creationId="{04794F45-DC98-D23A-486D-4B42A678D436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1 - неудовлетворительно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Государственные информсистемы</c:v>
                </c:pt>
                <c:pt idx="1">
                  <c:v>Подтверждение статуса «Российская продукция»</c:v>
                </c:pt>
                <c:pt idx="2">
                  <c:v>Техническое регулирование, стандартизация, сертификация, маркировка</c:v>
                </c:pt>
                <c:pt idx="3">
                  <c:v>Меры тарифного регулирования: антидемпинговые, компенсационные и др.</c:v>
                </c:pt>
                <c:pt idx="4">
                  <c:v>Предоставление отчётности (по мерам поддержки, объёмам отгруженной продукции  и др.)</c:v>
                </c:pt>
                <c:pt idx="5">
                  <c:v>Национальный режим в закупках</c:v>
                </c:pt>
                <c:pt idx="6">
                  <c:v>Нормы резервирования по кредитам - стандартные, в рамках таксономии и т.д.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1.834862385321101</c:v>
                </c:pt>
                <c:pt idx="1">
                  <c:v>3.5714285714285712</c:v>
                </c:pt>
                <c:pt idx="2">
                  <c:v>2.8037383177570092</c:v>
                </c:pt>
                <c:pt idx="3">
                  <c:v>5.1546391752577314</c:v>
                </c:pt>
                <c:pt idx="4">
                  <c:v>4.6728971962616823</c:v>
                </c:pt>
                <c:pt idx="5">
                  <c:v>4.7619047619047619</c:v>
                </c:pt>
                <c:pt idx="6">
                  <c:v>2.2222222222222223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12-46D5-8A0C-CC26109075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2 - плохо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Государственные информсистемы</c:v>
                </c:pt>
                <c:pt idx="1">
                  <c:v>Подтверждение статуса «Российская продукция»</c:v>
                </c:pt>
                <c:pt idx="2">
                  <c:v>Техническое регулирование, стандартизация, сертификация, маркировка</c:v>
                </c:pt>
                <c:pt idx="3">
                  <c:v>Меры тарифного регулирования: антидемпинговые, компенсационные и др.</c:v>
                </c:pt>
                <c:pt idx="4">
                  <c:v>Предоставление отчётности (по мерам поддержки, объёмам отгруженной продукции  и др.)</c:v>
                </c:pt>
                <c:pt idx="5">
                  <c:v>Национальный режим в закупках</c:v>
                </c:pt>
                <c:pt idx="6">
                  <c:v>Нормы резервирования по кредитам - стандартные, в рамках таксономии и т.д.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5.5045871559633035</c:v>
                </c:pt>
                <c:pt idx="1">
                  <c:v>7.1428571428571423</c:v>
                </c:pt>
                <c:pt idx="2">
                  <c:v>8.4112149532710276</c:v>
                </c:pt>
                <c:pt idx="3">
                  <c:v>13.402061855670103</c:v>
                </c:pt>
                <c:pt idx="4">
                  <c:v>10.2803738317757</c:v>
                </c:pt>
                <c:pt idx="5">
                  <c:v>9.5238095238095237</c:v>
                </c:pt>
                <c:pt idx="6">
                  <c:v>11.111111111111111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12-46D5-8A0C-CC26109075A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3 - средне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Государственные информсистемы</c:v>
                </c:pt>
                <c:pt idx="1">
                  <c:v>Подтверждение статуса «Российская продукция»</c:v>
                </c:pt>
                <c:pt idx="2">
                  <c:v>Техническое регулирование, стандартизация, сертификация, маркировка</c:v>
                </c:pt>
                <c:pt idx="3">
                  <c:v>Меры тарифного регулирования: антидемпинговые, компенсационные и др.</c:v>
                </c:pt>
                <c:pt idx="4">
                  <c:v>Предоставление отчётности (по мерам поддержки, объёмам отгруженной продукции  и др.)</c:v>
                </c:pt>
                <c:pt idx="5">
                  <c:v>Национальный режим в закупках</c:v>
                </c:pt>
                <c:pt idx="6">
                  <c:v>Нормы резервирования по кредитам - стандартные, в рамках таксономии и т.д.</c:v>
                </c:pt>
              </c:strCache>
            </c:strRef>
          </c:cat>
          <c:val>
            <c:numRef>
              <c:f>Лист1!$D$2:$D$8</c:f>
              <c:numCache>
                <c:formatCode>0</c:formatCode>
                <c:ptCount val="7"/>
                <c:pt idx="0">
                  <c:v>29.357798165137616</c:v>
                </c:pt>
                <c:pt idx="1">
                  <c:v>36.607142857142854</c:v>
                </c:pt>
                <c:pt idx="2">
                  <c:v>40.186915887850468</c:v>
                </c:pt>
                <c:pt idx="3">
                  <c:v>38.144329896907216</c:v>
                </c:pt>
                <c:pt idx="4">
                  <c:v>42.990654205607477</c:v>
                </c:pt>
                <c:pt idx="5">
                  <c:v>43.80952380952381</c:v>
                </c:pt>
                <c:pt idx="6">
                  <c:v>54.444444444444443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D12-46D5-8A0C-CC26109075A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4 - хорошо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Государственные информсистемы</c:v>
                </c:pt>
                <c:pt idx="1">
                  <c:v>Подтверждение статуса «Российская продукция»</c:v>
                </c:pt>
                <c:pt idx="2">
                  <c:v>Техническое регулирование, стандартизация, сертификация, маркировка</c:v>
                </c:pt>
                <c:pt idx="3">
                  <c:v>Меры тарифного регулирования: антидемпинговые, компенсационные и др.</c:v>
                </c:pt>
                <c:pt idx="4">
                  <c:v>Предоставление отчётности (по мерам поддержки, объёмам отгруженной продукции  и др.)</c:v>
                </c:pt>
                <c:pt idx="5">
                  <c:v>Национальный режим в закупках</c:v>
                </c:pt>
                <c:pt idx="6">
                  <c:v>Нормы резервирования по кредитам - стандартные, в рамках таксономии и т.д.</c:v>
                </c:pt>
              </c:strCache>
            </c:strRef>
          </c:cat>
          <c:val>
            <c:numRef>
              <c:f>Лист1!$E$2:$E$8</c:f>
              <c:numCache>
                <c:formatCode>0</c:formatCode>
                <c:ptCount val="7"/>
                <c:pt idx="0">
                  <c:v>42.201834862385326</c:v>
                </c:pt>
                <c:pt idx="1">
                  <c:v>36.607142857142854</c:v>
                </c:pt>
                <c:pt idx="2">
                  <c:v>35.514018691588781</c:v>
                </c:pt>
                <c:pt idx="3">
                  <c:v>34.020618556701031</c:v>
                </c:pt>
                <c:pt idx="4">
                  <c:v>34.579439252336449</c:v>
                </c:pt>
                <c:pt idx="5">
                  <c:v>28.571428571428569</c:v>
                </c:pt>
                <c:pt idx="6">
                  <c:v>26.666666666666668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D12-46D5-8A0C-CC26109075A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5 - отлично</c:v>
                </c:pt>
              </c:strCache>
            </c:strRef>
          </c:tx>
          <c:spPr>
            <a:solidFill>
              <a:schemeClr val="accent6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Государственные информсистемы</c:v>
                </c:pt>
                <c:pt idx="1">
                  <c:v>Подтверждение статуса «Российская продукция»</c:v>
                </c:pt>
                <c:pt idx="2">
                  <c:v>Техническое регулирование, стандартизация, сертификация, маркировка</c:v>
                </c:pt>
                <c:pt idx="3">
                  <c:v>Меры тарифного регулирования: антидемпинговые, компенсационные и др.</c:v>
                </c:pt>
                <c:pt idx="4">
                  <c:v>Предоставление отчётности (по мерам поддержки, объёмам отгруженной продукции  и др.)</c:v>
                </c:pt>
                <c:pt idx="5">
                  <c:v>Национальный режим в закупках</c:v>
                </c:pt>
                <c:pt idx="6">
                  <c:v>Нормы резервирования по кредитам - стандартные, в рамках таксономии и т.д.</c:v>
                </c:pt>
              </c:strCache>
            </c:strRef>
          </c:cat>
          <c:val>
            <c:numRef>
              <c:f>Лист1!$F$2:$F$8</c:f>
              <c:numCache>
                <c:formatCode>0</c:formatCode>
                <c:ptCount val="7"/>
                <c:pt idx="0">
                  <c:v>21.100917431192663</c:v>
                </c:pt>
                <c:pt idx="1">
                  <c:v>16.071428571428573</c:v>
                </c:pt>
                <c:pt idx="2">
                  <c:v>13.084112149532709</c:v>
                </c:pt>
                <c:pt idx="3">
                  <c:v>9.2783505154639183</c:v>
                </c:pt>
                <c:pt idx="4">
                  <c:v>7.4766355140186906</c:v>
                </c:pt>
                <c:pt idx="5">
                  <c:v>13.333333333333334</c:v>
                </c:pt>
                <c:pt idx="6">
                  <c:v>5.5555555555555554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D12-46D5-8A0C-CC26109075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27941376"/>
        <c:axId val="142652160"/>
      </c:barChart>
      <c:catAx>
        <c:axId val="227941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ru-RU"/>
          </a:p>
        </c:txPr>
        <c:crossAx val="142652160"/>
        <c:crosses val="autoZero"/>
        <c:auto val="1"/>
        <c:lblAlgn val="ctr"/>
        <c:lblOffset val="100"/>
        <c:noMultiLvlLbl val="0"/>
      </c:catAx>
      <c:valAx>
        <c:axId val="14265216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2794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>
                <a:solidFill>
                  <a:schemeClr val="accent1">
                    <a:lumMod val="50000"/>
                  </a:schemeClr>
                </a:solidFill>
              </a:rPr>
              <a:t>Опыт использования ГИСП, %</a:t>
            </a:r>
          </a:p>
        </c:rich>
      </c:tx>
      <c:layout>
        <c:manualLayout>
          <c:xMode val="edge"/>
          <c:yMode val="edge"/>
          <c:x val="0.59091530054644814"/>
          <c:y val="3.177966101694915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850232348005679"/>
          <c:y val="0.13389385648827795"/>
          <c:w val="0.2686646443784691"/>
          <c:h val="0.6944298011477378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Опыт использования ГИСП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Не пользуются</c:v>
                </c:pt>
                <c:pt idx="1">
                  <c:v>Менее одного года</c:v>
                </c:pt>
                <c:pt idx="2">
                  <c:v>От 1 года до 3 лет</c:v>
                </c:pt>
                <c:pt idx="3">
                  <c:v>Более трёх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16.600000000000001</c:v>
                </c:pt>
                <c:pt idx="1">
                  <c:v>8.3000000000000007</c:v>
                </c:pt>
                <c:pt idx="2">
                  <c:v>28.7</c:v>
                </c:pt>
                <c:pt idx="3">
                  <c:v>46.5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9A-4253-BEB8-6C76D983A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844918463060964"/>
          <c:y val="0.20706742960096089"/>
          <c:w val="0.2238367599883348"/>
          <c:h val="0.6184789401324833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>
                <a:solidFill>
                  <a:schemeClr val="accent1">
                    <a:lumMod val="50000"/>
                  </a:schemeClr>
                </a:solidFill>
              </a:rPr>
              <a:t>Оценка удобства интерфейса ГИСП по 7-балльной шкале, где 1 - " очень плохое", 4 - "среднее", 7 - "очень хорошее", %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3.1</c:v>
                </c:pt>
                <c:pt idx="1">
                  <c:v>3.9</c:v>
                </c:pt>
                <c:pt idx="2">
                  <c:v>5.4</c:v>
                </c:pt>
                <c:pt idx="3">
                  <c:v>28.7</c:v>
                </c:pt>
                <c:pt idx="4">
                  <c:v>29.4</c:v>
                </c:pt>
                <c:pt idx="5">
                  <c:v>22.5</c:v>
                </c:pt>
                <c:pt idx="6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E3-49E7-AE24-FB7805964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49920"/>
        <c:axId val="146451456"/>
      </c:barChart>
      <c:catAx>
        <c:axId val="146449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6451456"/>
        <c:crosses val="autoZero"/>
        <c:auto val="1"/>
        <c:lblAlgn val="ctr"/>
        <c:lblOffset val="100"/>
        <c:noMultiLvlLbl val="0"/>
      </c:catAx>
      <c:valAx>
        <c:axId val="146451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6449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000"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Сервисы ГИСП, которыми компании пользуются чаще всего,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Каталоги российской промышленной продукции</c:v>
                </c:pt>
                <c:pt idx="1">
                  <c:v>Навигатор по мерам государственной поддержки</c:v>
                </c:pt>
                <c:pt idx="2">
                  <c:v>Сервис подачи финансово-экономической отчётности</c:v>
                </c:pt>
                <c:pt idx="3">
                  <c:v>Сервисы подачи заявки на участие в отборах на предоставление конкретных мер поддержки</c:v>
                </c:pt>
                <c:pt idx="4">
                  <c:v>Новости промышленности</c:v>
                </c:pt>
                <c:pt idx="5">
                  <c:v>Сервис импортозамещения 2.0</c:v>
                </c:pt>
                <c:pt idx="6">
                  <c:v>Геоинформационная система</c:v>
                </c:pt>
                <c:pt idx="7">
                  <c:v>Площадка для взаимодействия предприятий в области инжиниринга и промдизайна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50.4</c:v>
                </c:pt>
                <c:pt idx="1">
                  <c:v>41.1</c:v>
                </c:pt>
                <c:pt idx="2">
                  <c:v>40.299999999999997</c:v>
                </c:pt>
                <c:pt idx="3">
                  <c:v>28.7</c:v>
                </c:pt>
                <c:pt idx="4">
                  <c:v>20.9</c:v>
                </c:pt>
                <c:pt idx="5">
                  <c:v>3.9</c:v>
                </c:pt>
                <c:pt idx="6">
                  <c:v>2.2999999999999998</c:v>
                </c:pt>
                <c:pt idx="7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59-4558-A5CA-57BB2B55F7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602048"/>
        <c:axId val="165603584"/>
      </c:barChart>
      <c:catAx>
        <c:axId val="1656020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65603584"/>
        <c:crosses val="autoZero"/>
        <c:auto val="1"/>
        <c:lblAlgn val="ctr"/>
        <c:lblOffset val="100"/>
        <c:noMultiLvlLbl val="0"/>
      </c:catAx>
      <c:valAx>
        <c:axId val="16560358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65602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>
                <a:solidFill>
                  <a:schemeClr val="accent1">
                    <a:lumMod val="50000"/>
                  </a:schemeClr>
                </a:solidFill>
              </a:rPr>
              <a:t>Экономические или организационные результаты, которые компании смогли получить благодаря использованию ГИСП,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Ускорение согласований и получения документов</c:v>
                </c:pt>
                <c:pt idx="1">
                  <c:v>Таких результатов нет</c:v>
                </c:pt>
                <c:pt idx="2">
                  <c:v>Новые покупатели/поставщики и рынки сбыта</c:v>
                </c:pt>
                <c:pt idx="3">
                  <c:v>Снижение затрат</c:v>
                </c:pt>
                <c:pt idx="4">
                  <c:v>Повышение производительности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49.6</c:v>
                </c:pt>
                <c:pt idx="1">
                  <c:v>31.2</c:v>
                </c:pt>
                <c:pt idx="2">
                  <c:v>17.600000000000001</c:v>
                </c:pt>
                <c:pt idx="3">
                  <c:v>8.8000000000000007</c:v>
                </c:pt>
                <c:pt idx="4">
                  <c:v>7.2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2E-46DB-85D1-C9C8520DC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246080"/>
        <c:axId val="165247616"/>
      </c:barChart>
      <c:catAx>
        <c:axId val="165246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165247616"/>
        <c:crosses val="autoZero"/>
        <c:auto val="1"/>
        <c:lblAlgn val="ctr"/>
        <c:lblOffset val="100"/>
        <c:noMultiLvlLbl val="0"/>
      </c:catAx>
      <c:valAx>
        <c:axId val="16524761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65246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>
                <a:solidFill>
                  <a:schemeClr val="accent1">
                    <a:lumMod val="50000"/>
                  </a:schemeClr>
                </a:solidFill>
              </a:rPr>
              <a:t>Насколько ГИСП помогает в решении задач предприятия, %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Не помогает</c:v>
                </c:pt>
                <c:pt idx="1">
                  <c:v>Скорее не помогает</c:v>
                </c:pt>
                <c:pt idx="2">
                  <c:v>Нейтрально</c:v>
                </c:pt>
                <c:pt idx="3">
                  <c:v>Скорее помогает</c:v>
                </c:pt>
                <c:pt idx="4">
                  <c:v>Помогает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1.5</c:v>
                </c:pt>
                <c:pt idx="1">
                  <c:v>3.8</c:v>
                </c:pt>
                <c:pt idx="2">
                  <c:v>34.4</c:v>
                </c:pt>
                <c:pt idx="3">
                  <c:v>43.5</c:v>
                </c:pt>
                <c:pt idx="4">
                  <c:v>16.8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AA-4C69-9614-3B4E0DB24E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858624"/>
        <c:axId val="132860160"/>
      </c:barChart>
      <c:catAx>
        <c:axId val="132858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2860160"/>
        <c:crosses val="autoZero"/>
        <c:auto val="1"/>
        <c:lblAlgn val="ctr"/>
        <c:lblOffset val="100"/>
        <c:noMultiLvlLbl val="0"/>
      </c:catAx>
      <c:valAx>
        <c:axId val="1328601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2858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Проблемы и трудности, с которыми сталкиваются компании при использовании ГИСП, %</a:t>
            </a:r>
          </a:p>
        </c:rich>
      </c:tx>
      <c:layout>
        <c:manualLayout>
          <c:xMode val="edge"/>
          <c:yMode val="edge"/>
          <c:x val="0.12124193931577518"/>
          <c:y val="1.8518518518518517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Технические сбои</c:v>
                </c:pt>
                <c:pt idx="1">
                  <c:v>Сложный интерфейс</c:v>
                </c:pt>
                <c:pt idx="2">
                  <c:v>Недостаточность прав доступа к необходимым сервисам ГИСП</c:v>
                </c:pt>
                <c:pt idx="3">
                  <c:v>Недостаточная актуальность информации</c:v>
                </c:pt>
                <c:pt idx="4">
                  <c:v>Неполнота содержащейся в системе информации</c:v>
                </c:pt>
                <c:pt idx="5">
                  <c:v>Трудностей нет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62.7</c:v>
                </c:pt>
                <c:pt idx="1">
                  <c:v>36.5</c:v>
                </c:pt>
                <c:pt idx="2">
                  <c:v>19.8</c:v>
                </c:pt>
                <c:pt idx="3">
                  <c:v>15.1</c:v>
                </c:pt>
                <c:pt idx="4">
                  <c:v>13.5</c:v>
                </c:pt>
                <c:pt idx="5">
                  <c:v>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251-4AA2-8D66-1535A6242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459456"/>
        <c:axId val="165460992"/>
      </c:barChart>
      <c:catAx>
        <c:axId val="1654594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165460992"/>
        <c:crosses val="autoZero"/>
        <c:auto val="1"/>
        <c:lblAlgn val="ctr"/>
        <c:lblOffset val="100"/>
        <c:noMultiLvlLbl val="0"/>
      </c:catAx>
      <c:valAx>
        <c:axId val="16546099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65459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>
                <a:solidFill>
                  <a:schemeClr val="accent1">
                    <a:lumMod val="50000"/>
                  </a:schemeClr>
                </a:solidFill>
              </a:rPr>
              <a:t>Оценка общей удовлетворённости работой ГИСП, %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Оценка лёгкости поиска информации в ГИСП, %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Полностью удовлетворён</c:v>
                </c:pt>
                <c:pt idx="1">
                  <c:v>Скорее удовлетворён</c:v>
                </c:pt>
                <c:pt idx="2">
                  <c:v>Нейтрально</c:v>
                </c:pt>
                <c:pt idx="3">
                  <c:v>Скорее не удовлетворён</c:v>
                </c:pt>
                <c:pt idx="4">
                  <c:v>Не удовлетворён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6.9</c:v>
                </c:pt>
                <c:pt idx="1">
                  <c:v>48.1</c:v>
                </c:pt>
                <c:pt idx="2">
                  <c:v>34.4</c:v>
                </c:pt>
                <c:pt idx="3">
                  <c:v>9.1999999999999993</c:v>
                </c:pt>
                <c:pt idx="4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18-4186-9534-A0AAC497F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535744"/>
        <c:axId val="165537280"/>
      </c:barChart>
      <c:catAx>
        <c:axId val="165535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65537280"/>
        <c:crosses val="autoZero"/>
        <c:auto val="1"/>
        <c:lblAlgn val="ctr"/>
        <c:lblOffset val="100"/>
        <c:noMultiLvlLbl val="0"/>
      </c:catAx>
      <c:valAx>
        <c:axId val="1655372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65535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>
                <a:solidFill>
                  <a:schemeClr val="accent1">
                    <a:lumMod val="50000"/>
                  </a:schemeClr>
                </a:solidFill>
              </a:rPr>
              <a:t>Стали бы компании рекомендовать ГИСП другим предприятиям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Рекомендовали ли компании ГИСП другим предприятиям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85.6</c:v>
                </c:pt>
                <c:pt idx="1">
                  <c:v>14.4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2F9-458E-BDF6-D1E04DA654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Garamond" panose="02020404030301010803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5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00F83C-CADA-A8A1-E140-255F04548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98D9F07-BC1C-D9C0-A2E5-CD19393C9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4D27CDC-96BC-3897-3818-2276AE462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64CD8DA-6191-BFEC-D071-6BEEBD4C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DE2F4E9-253C-4EEB-CA23-4787A98B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04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C4700D-2413-0DB6-07D2-96618AC1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0080A62-6180-1F85-57AF-77125D206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7906E18-1962-E305-5E9D-D54186BA2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F5E7B07-F4EE-EE98-C478-2E8EE45A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8F15E6F-858A-BCE0-3B98-1EC4F195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1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372AB57D-3778-374C-2070-BABE551F29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9EFC70D-766A-469B-4876-ADF200167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1047080-2239-DB41-EF64-70093E91D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A119676-7EC2-8C08-15EC-B58C2F6C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9DE51E8-990D-58E5-F254-EF6C0663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48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7D065D-60B4-82E9-B629-FF51ED304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BF088B1-F63C-6A79-4202-E9EA1571B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E700BDD-843B-3239-30F4-DC89FE90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AE8E081-B2B3-299B-494F-5DB0783E1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4C25B94-37B6-5489-98AE-A00A7DCE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26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C34AF1-F014-AC84-BFAC-A741F1E9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DC0C900-E4CF-DADC-E4DF-8D0312DC0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B5098C4-5224-FA56-E85A-F211BA34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0236AE3-5A20-E36E-B32D-FE98E3F0E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D808805-1A0F-8BF9-15D3-06EB8ED01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28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1B0780-3C07-591C-5C38-F79E18CA8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479F4B9-1ABD-1F20-D7F8-078E20E78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5C7DEEC-F24B-148F-3A9E-F7A0A706E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85BCE29-BB16-F19A-9238-9CC3C93E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3111CE4-FD0B-1CD0-C194-BD7FD4CC6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A16014E-D5F1-5DC3-96F0-44B5E5D7A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49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632A80-9868-CA69-E8CE-658641CA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15E49A-F615-3B14-448B-2789F1D12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D17601D-4C49-F847-7D76-04A877890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FA81A57-85C6-7DC7-6133-26891559E1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3BCB277-8926-3E6B-DC42-3BB37DA88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7A146061-6C77-165C-626D-07567CCAA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C464795F-F4A8-4CE0-20F0-C05E0E62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4E94680-96E9-F92A-E94C-7D7E3697E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9FD55D0-6946-FDB9-C44C-DA6F419B6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2209C7B5-BFE0-1BB1-7799-DECED1CC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2397EF9-FF06-90DD-3CDA-FED1186F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B1B99CD-B823-5F88-DAA1-DD872741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3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481929D-60EF-D818-16B8-4D97D7222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5729C265-8EAA-1B06-BC18-4BAD2153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B5B629C-9F51-D296-2141-3E00C138A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30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21BFE4B-F2F6-0EDC-8EC0-7CBD9BD44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2D05D6-F1C5-E2D3-CD57-AA84BD920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FDB3E40-864F-EE10-5A9C-F97CD3ED1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5B79097-B34A-9080-6035-4DAAB544B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27926D0-5608-67B1-9ED4-E2C0FFBA1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F961421-7FDF-73C3-9B68-BC456D0C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27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F8FF-31B8-6549-A27E-B84760C49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91C2A40-A67E-7011-7A0F-7AB0A9D2F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90AD59A-6271-9750-9BC1-591072E1F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8EFB861-C4E2-E75C-CF88-01010748B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7EAF190-30C7-0508-4432-67C33B41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D209F2A-9A83-5E68-6CD1-E47F81D5D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7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52208E-85F9-C6EA-B9EC-C0E2D536F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E559BB6-33C3-E0B3-8F84-92A6D5D25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8818C7E-B849-4D49-AEB9-D26DA8381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E5C6B-6E01-43CC-94EC-46163486D94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7B68116-C23D-38C3-3F09-1723C7C50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A467FC9-9614-24FE-1FB0-9F21A3E79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574EF-6350-4E13-9D69-B7C67E2B2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35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0E6114-1B01-2E52-4961-3A87AC944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8720" y="715963"/>
            <a:ext cx="9946640" cy="2387600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ГИСП: оценки </a:t>
            </a:r>
            <a:r>
              <a:rPr lang="ru-RU" b="1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компаний-членов РСПП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8465B9F-572F-66D4-84EC-5C76F4887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Исполнительный вице-президент РСПП</a:t>
            </a: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Мария Глухова</a:t>
            </a:r>
          </a:p>
        </p:txBody>
      </p:sp>
    </p:spTree>
    <p:extLst>
      <p:ext uri="{BB962C8B-B14F-4D97-AF65-F5344CB8AC3E}">
        <p14:creationId xmlns:p14="http://schemas.microsoft.com/office/powerpoint/2010/main" val="331577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="" xmlns:a16="http://schemas.microsoft.com/office/drawing/2014/main" id="{04794F45-DC98-D23A-486D-4B42A678D4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2588401"/>
              </p:ext>
            </p:extLst>
          </p:nvPr>
        </p:nvGraphicFramePr>
        <p:xfrm>
          <a:off x="396240" y="1416106"/>
          <a:ext cx="11145520" cy="5055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0CBFD6A-53F4-90C0-8CB3-D5DB3B0E2242}"/>
              </a:ext>
            </a:extLst>
          </p:cNvPr>
          <p:cNvSpPr txBox="1"/>
          <p:nvPr/>
        </p:nvSpPr>
        <p:spPr>
          <a:xfrm>
            <a:off x="396240" y="224239"/>
            <a:ext cx="10678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Оценки компаний основных компонентов регуляторной среды с точки зрения их комфортности для компаний при реализации проектов в сфере импортозамещения и технологического развития, %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73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="" xmlns:a16="http://schemas.microsoft.com/office/drawing/2014/main" id="{F10D7AC9-07E7-4749-2F06-F6354ADDB9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9504103"/>
              </p:ext>
            </p:extLst>
          </p:nvPr>
        </p:nvGraphicFramePr>
        <p:xfrm>
          <a:off x="1026160" y="142240"/>
          <a:ext cx="9296400" cy="3596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D2E0ED38-ADBE-86F0-D2E0-8848A94E54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0631531"/>
              </p:ext>
            </p:extLst>
          </p:nvPr>
        </p:nvGraphicFramePr>
        <p:xfrm>
          <a:off x="152400" y="3429000"/>
          <a:ext cx="11531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9737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="" xmlns:a16="http://schemas.microsoft.com/office/drawing/2014/main" id="{2429B48C-2625-2715-B12A-984F4D9E1C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5442165"/>
              </p:ext>
            </p:extLst>
          </p:nvPr>
        </p:nvGraphicFramePr>
        <p:xfrm>
          <a:off x="568960" y="325120"/>
          <a:ext cx="1143000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585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8E0042C1-0670-C036-D126-724B0F6000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1708776"/>
              </p:ext>
            </p:extLst>
          </p:nvPr>
        </p:nvGraphicFramePr>
        <p:xfrm>
          <a:off x="282323" y="434587"/>
          <a:ext cx="1160272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="" xmlns:a16="http://schemas.microsoft.com/office/drawing/2014/main" id="{E00C6CC7-E6B1-09F6-4082-5526DEC148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887587"/>
              </p:ext>
            </p:extLst>
          </p:nvPr>
        </p:nvGraphicFramePr>
        <p:xfrm>
          <a:off x="386439" y="3960871"/>
          <a:ext cx="11487150" cy="250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022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4E26BFC-F103-504E-3F7F-21C938400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49C9046-56EA-0D95-F97D-514242EE79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0124411"/>
              </p:ext>
            </p:extLst>
          </p:nvPr>
        </p:nvGraphicFramePr>
        <p:xfrm>
          <a:off x="98004" y="614995"/>
          <a:ext cx="11785600" cy="5068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73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="" xmlns:a16="http://schemas.microsoft.com/office/drawing/2014/main" id="{6BEB37AE-8B0D-BB02-EAD7-D9CD2C6EF6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8339511"/>
              </p:ext>
            </p:extLst>
          </p:nvPr>
        </p:nvGraphicFramePr>
        <p:xfrm>
          <a:off x="261257" y="434702"/>
          <a:ext cx="6892834" cy="3603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="" xmlns:a16="http://schemas.microsoft.com/office/drawing/2014/main" id="{75C9B4D2-0FC0-9BFE-D8BD-69CB506AAD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3482395"/>
              </p:ext>
            </p:extLst>
          </p:nvPr>
        </p:nvGraphicFramePr>
        <p:xfrm>
          <a:off x="6999612" y="2905041"/>
          <a:ext cx="4707158" cy="347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5475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126</Words>
  <Application>Microsoft Office PowerPoint</Application>
  <PresentationFormat>Произвольный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ГИСП: оценки компаний-членов РСПП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ГИСП: оценки компаний-членов РСПП</dc:title>
  <dc:creator>Maria Gluhova</dc:creator>
  <cp:lastModifiedBy>Глухова Мария Николаевна</cp:lastModifiedBy>
  <cp:revision>7</cp:revision>
  <dcterms:created xsi:type="dcterms:W3CDTF">2025-06-22T17:30:24Z</dcterms:created>
  <dcterms:modified xsi:type="dcterms:W3CDTF">2025-07-03T07:35:08Z</dcterms:modified>
</cp:coreProperties>
</file>